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bin\Documents\Council\DEC%2018%20financial%20report%2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600" dirty="0"/>
              <a:t>What the money was spent </a:t>
            </a:r>
            <a:r>
              <a:rPr lang="en-GB" sz="1600" dirty="0" smtClean="0"/>
              <a:t>on in 2018-19</a:t>
            </a:r>
            <a:endParaRPr lang="en-GB" sz="1600" dirty="0"/>
          </a:p>
        </c:rich>
      </c:tx>
      <c:layout>
        <c:manualLayout>
          <c:xMode val="edge"/>
          <c:yMode val="edge"/>
          <c:x val="0.10389805420869051"/>
          <c:y val="1.6254612939695812E-2"/>
        </c:manualLayout>
      </c:layout>
      <c:spPr>
        <a:noFill/>
        <a:ln>
          <a:noFill/>
        </a:ln>
        <a:effectLst/>
      </c:spPr>
    </c:title>
    <c:plotArea>
      <c:layout/>
      <c:doughnutChart>
        <c:varyColors val="1"/>
        <c:ser>
          <c:idx val="0"/>
          <c:order val="0"/>
          <c:dPt>
            <c:idx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EDD-4778-BCAA-E3958CAD8EC3}"/>
              </c:ext>
            </c:extLst>
          </c:dPt>
          <c:dPt>
            <c:idx val="1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EDD-4778-BCAA-E3958CAD8EC3}"/>
              </c:ext>
            </c:extLst>
          </c:dPt>
          <c:dPt>
            <c:idx val="2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EDD-4778-BCAA-E3958CAD8EC3}"/>
              </c:ext>
            </c:extLst>
          </c:dPt>
          <c:dPt>
            <c:idx val="3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FEDD-4778-BCAA-E3958CAD8EC3}"/>
              </c:ext>
            </c:extLst>
          </c:dPt>
          <c:dPt>
            <c:idx val="4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FEDD-4778-BCAA-E3958CAD8EC3}"/>
              </c:ext>
            </c:extLst>
          </c:dPt>
          <c:dLbls>
            <c:dLbl>
              <c:idx val="0"/>
              <c:layout>
                <c:manualLayout>
                  <c:x val="0.1049069094403161"/>
                  <c:y val="-8.1829121540312966E-2"/>
                </c:manualLayout>
              </c:layout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EDD-4778-BCAA-E3958CAD8EC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0152281558740209E-2"/>
                  <c:y val="9.6269554753309269E-2"/>
                </c:manualLayout>
              </c:layout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FEDD-4778-BCAA-E3958CAD8EC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10152281558740278"/>
                  <c:y val="-2.8880866425992833E-2"/>
                </c:manualLayout>
              </c:layout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FEDD-4778-BCAA-E3958CAD8EC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FEDD-4778-BCAA-E3958CAD8EC3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FEDD-4778-BCAA-E3958CAD8EC3}"/>
                </c:ext>
                <c:ext xmlns:c15="http://schemas.microsoft.com/office/drawing/2012/chart" uri="{CE6537A1-D6FC-4f65-9D91-7224C49458BB}"/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'Summary Report '!$M$7:$M$11</c:f>
              <c:strCache>
                <c:ptCount val="5"/>
                <c:pt idx="0">
                  <c:v> Amenities Maintenance</c:v>
                </c:pt>
                <c:pt idx="1">
                  <c:v>Parish Administration</c:v>
                </c:pt>
                <c:pt idx="2">
                  <c:v>Capital Projects</c:v>
                </c:pt>
                <c:pt idx="3">
                  <c:v>Grants to Charities</c:v>
                </c:pt>
                <c:pt idx="4">
                  <c:v>Civic Activities</c:v>
                </c:pt>
              </c:strCache>
            </c:strRef>
          </c:cat>
          <c:val>
            <c:numRef>
              <c:f>'Summary Report '!$N$7:$N$11</c:f>
              <c:numCache>
                <c:formatCode>"£"#,##0</c:formatCode>
                <c:ptCount val="5"/>
                <c:pt idx="0">
                  <c:v>95513</c:v>
                </c:pt>
                <c:pt idx="1">
                  <c:v>71065</c:v>
                </c:pt>
                <c:pt idx="2">
                  <c:v>76084</c:v>
                </c:pt>
                <c:pt idx="3">
                  <c:v>4500</c:v>
                </c:pt>
                <c:pt idx="4">
                  <c:v>3928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FEDD-4778-BCAA-E3958CAD8EC3}"/>
            </c:ext>
          </c:extLst>
        </c:ser>
        <c:dLbls>
          <c:showVal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220868296103542"/>
          <c:y val="0.87331366100328867"/>
          <c:w val="0.79608907520982919"/>
          <c:h val="0.1012350946052604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A17F30-597C-407C-A522-259855A11D9D}" type="datetimeFigureOut">
              <a:rPr lang="en-GB" smtClean="0"/>
              <a:t>31/05/2019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7D153C-C00C-4A2E-90A5-7A3D823CF80F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r>
              <a:rPr lang="en-GB" dirty="0"/>
              <a:t>Income comes mainly from precept from parishioners</a:t>
            </a:r>
          </a:p>
          <a:p>
            <a:r>
              <a:rPr lang="en-GB" dirty="0"/>
              <a:t>But also from certain users of facilities such as pitch fees, tennis court hire , cemetery fees</a:t>
            </a:r>
          </a:p>
          <a:p>
            <a:r>
              <a:rPr lang="en-GB" baseline="0" dirty="0"/>
              <a:t>Total Income was £205090</a:t>
            </a:r>
          </a:p>
          <a:p>
            <a:endParaRPr lang="en-GB" baseline="0" dirty="0"/>
          </a:p>
          <a:p>
            <a:endParaRPr lang="en-GB" baseline="0" dirty="0"/>
          </a:p>
          <a:p>
            <a:r>
              <a:rPr lang="en-GB" baseline="0" dirty="0"/>
              <a:t>Expenditure (Has been kept under control and spend is just under plan)</a:t>
            </a:r>
          </a:p>
          <a:p>
            <a:r>
              <a:rPr lang="en-GB" baseline="0" dirty="0"/>
              <a:t>Spend to keep facilities in good condition, such as mowing pitches, refuse collection (dog waste), hanging baskets .£95k</a:t>
            </a:r>
          </a:p>
          <a:p>
            <a:r>
              <a:rPr lang="en-GB" baseline="0" dirty="0"/>
              <a:t>Capital projects higher than previous year replacement equip at VF  £25, upgrade to access from Oriental Road £28, Pavilion extras £13k  £76k</a:t>
            </a:r>
          </a:p>
          <a:p>
            <a:r>
              <a:rPr lang="en-GB" baseline="0" dirty="0"/>
              <a:t>Admin running office, salaries, etc 72</a:t>
            </a:r>
          </a:p>
          <a:p>
            <a:endParaRPr lang="en-GB" baseline="0" dirty="0"/>
          </a:p>
          <a:p>
            <a:r>
              <a:rPr lang="en-GB" baseline="0" dirty="0"/>
              <a:t>Higher than PY and for those who remember income only £205, but known that significant spend needed for VF and sums were put aside previously, to cover the shortfall, but now done and will move onto other areas</a:t>
            </a:r>
            <a:endParaRPr lang="en-GB" dirty="0"/>
          </a:p>
          <a:p>
            <a:endParaRPr lang="en-GB" dirty="0"/>
          </a:p>
          <a:p>
            <a:r>
              <a:rPr lang="en-GB" baseline="0" dirty="0"/>
              <a:t>FY20 budget set and we will keep to it and not overspend</a:t>
            </a:r>
            <a:endParaRPr lang="en-GB" dirty="0"/>
          </a:p>
          <a:p>
            <a:r>
              <a:rPr lang="en-GB" dirty="0"/>
              <a:t>For next year precept kept at same</a:t>
            </a:r>
            <a:r>
              <a:rPr lang="en-GB" baseline="0" dirty="0"/>
              <a:t> level as previous 4 years £26.27 for  “D”</a:t>
            </a:r>
          </a:p>
          <a:p>
            <a:endParaRPr lang="en-GB" baseline="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0D4887-CA9B-4A1F-B3E8-FF393D2DDE2B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93413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74CF-2735-4DBC-8FE2-5C6D62AC21B9}" type="datetimeFigureOut">
              <a:rPr lang="en-GB" smtClean="0"/>
              <a:t>31/05/2019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2F2CA-0C63-42A1-94BB-354A358AAFE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74CF-2735-4DBC-8FE2-5C6D62AC21B9}" type="datetimeFigureOut">
              <a:rPr lang="en-GB" smtClean="0"/>
              <a:t>31/05/2019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2F2CA-0C63-42A1-94BB-354A358AAFE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74CF-2735-4DBC-8FE2-5C6D62AC21B9}" type="datetimeFigureOut">
              <a:rPr lang="en-GB" smtClean="0"/>
              <a:t>31/05/2019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2F2CA-0C63-42A1-94BB-354A358AAFE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74CF-2735-4DBC-8FE2-5C6D62AC21B9}" type="datetimeFigureOut">
              <a:rPr lang="en-GB" smtClean="0"/>
              <a:t>31/05/2019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2F2CA-0C63-42A1-94BB-354A358AAFE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74CF-2735-4DBC-8FE2-5C6D62AC21B9}" type="datetimeFigureOut">
              <a:rPr lang="en-GB" smtClean="0"/>
              <a:t>31/05/2019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2F2CA-0C63-42A1-94BB-354A358AAFE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74CF-2735-4DBC-8FE2-5C6D62AC21B9}" type="datetimeFigureOut">
              <a:rPr lang="en-GB" smtClean="0"/>
              <a:t>31/05/2019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2F2CA-0C63-42A1-94BB-354A358AAFE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74CF-2735-4DBC-8FE2-5C6D62AC21B9}" type="datetimeFigureOut">
              <a:rPr lang="en-GB" smtClean="0"/>
              <a:t>31/05/2019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2F2CA-0C63-42A1-94BB-354A358AAFE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74CF-2735-4DBC-8FE2-5C6D62AC21B9}" type="datetimeFigureOut">
              <a:rPr lang="en-GB" smtClean="0"/>
              <a:t>31/05/2019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2F2CA-0C63-42A1-94BB-354A358AAFE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74CF-2735-4DBC-8FE2-5C6D62AC21B9}" type="datetimeFigureOut">
              <a:rPr lang="en-GB" smtClean="0"/>
              <a:t>31/05/2019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2F2CA-0C63-42A1-94BB-354A358AAFE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74CF-2735-4DBC-8FE2-5C6D62AC21B9}" type="datetimeFigureOut">
              <a:rPr lang="en-GB" smtClean="0"/>
              <a:t>31/05/2019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2F2CA-0C63-42A1-94BB-354A358AAFE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74CF-2735-4DBC-8FE2-5C6D62AC21B9}" type="datetimeFigureOut">
              <a:rPr lang="en-GB" smtClean="0"/>
              <a:t>31/05/2019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2F2CA-0C63-42A1-94BB-354A358AAFE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274CF-2735-4DBC-8FE2-5C6D62AC21B9}" type="datetimeFigureOut">
              <a:rPr lang="en-GB" smtClean="0"/>
              <a:t>31/05/2019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2F2CA-0C63-42A1-94BB-354A358AAFE5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1028700" y="60533"/>
            <a:ext cx="69754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GB" sz="5400" b="1" dirty="0">
                <a:solidFill>
                  <a:prstClr val="black"/>
                </a:solidFill>
              </a:rPr>
              <a:t> FINANCE</a:t>
            </a:r>
            <a:endParaRPr lang="en-GB" b="1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35812" y="5831630"/>
            <a:ext cx="76819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Zero increase in the precept per household for 2019-20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b="1" kern="0" dirty="0">
                <a:solidFill>
                  <a:prstClr val="black"/>
                </a:solidFill>
                <a:latin typeface="Calibri"/>
              </a:rPr>
              <a:t>Kept at same level for 4 consecutive years</a:t>
            </a: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 rot="10800000" flipH="1" flipV="1">
            <a:off x="3132162" y="2967420"/>
            <a:ext cx="279437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Total Expenditure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£251,090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graphicFrame>
        <p:nvGraphicFramePr>
          <p:cNvPr id="11" name="Chart 10">
            <a:extLst>
              <a:ext uri="{FF2B5EF4-FFF2-40B4-BE49-F238E27FC236}">
                <a16:creationId xmlns="" xmlns:a16="http://schemas.microsoft.com/office/drawing/2014/main" id="{D82A6EF6-44CA-47E9-8F6A-293CFB5D8F2E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2118815" y="1044160"/>
          <a:ext cx="4821072" cy="4687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09741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213</Words>
  <Application>Microsoft Office PowerPoint</Application>
  <PresentationFormat>On-screen Show (4:3)</PresentationFormat>
  <Paragraphs>26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 FINANCE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rw</dc:creator>
  <cp:lastModifiedBy>Elizabeth Yates</cp:lastModifiedBy>
  <cp:revision>1</cp:revision>
  <dcterms:created xsi:type="dcterms:W3CDTF">2019-05-31T12:54:58Z</dcterms:created>
  <dcterms:modified xsi:type="dcterms:W3CDTF">2019-05-31T12:56:58Z</dcterms:modified>
</cp:coreProperties>
</file>